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7" r:id="rId8"/>
    <p:sldId id="262" r:id="rId9"/>
    <p:sldId id="268" r:id="rId10"/>
    <p:sldId id="264" r:id="rId11"/>
    <p:sldId id="269" r:id="rId12"/>
    <p:sldId id="265" r:id="rId13"/>
    <p:sldId id="263" r:id="rId14"/>
    <p:sldId id="270" r:id="rId15"/>
    <p:sldId id="266" r:id="rId16"/>
    <p:sldId id="271" r:id="rId17"/>
    <p:sldId id="273"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06" autoAdjust="0"/>
    <p:restoredTop sz="94660"/>
  </p:normalViewPr>
  <p:slideViewPr>
    <p:cSldViewPr>
      <p:cViewPr varScale="1">
        <p:scale>
          <a:sx n="72" d="100"/>
          <a:sy n="72" d="100"/>
        </p:scale>
        <p:origin x="-108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EAEC744-6D20-4D93-850A-CC8A52B1AD07}" type="datetimeFigureOut">
              <a:rPr lang="en-US" smtClean="0"/>
              <a:pPr/>
              <a:t>3/13/2011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C6E30B2-5DB2-4FD0-BD39-AB9B865B6D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C6E30B2-5DB2-4FD0-BD39-AB9B865B6D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C6E30B2-5DB2-4FD0-BD39-AB9B865B6D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C6E30B2-5DB2-4FD0-BD39-AB9B865B6D3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C6E30B2-5DB2-4FD0-BD39-AB9B865B6D3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C6E30B2-5DB2-4FD0-BD39-AB9B865B6D3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C6E30B2-5DB2-4FD0-BD39-AB9B865B6D3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C6E30B2-5DB2-4FD0-BD39-AB9B865B6D3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EAEC744-6D20-4D93-850A-CC8A52B1AD07}" type="datetimeFigureOut">
              <a:rPr lang="en-US" smtClean="0"/>
              <a:pPr/>
              <a:t>3/13/2011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C6E30B2-5DB2-4FD0-BD39-AB9B865B6D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EAEC744-6D20-4D93-850A-CC8A52B1AD07}" type="datetimeFigureOut">
              <a:rPr lang="en-US" smtClean="0"/>
              <a:pPr/>
              <a:t>3/13/2011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C6E30B2-5DB2-4FD0-BD39-AB9B865B6D3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EAEC744-6D20-4D93-850A-CC8A52B1AD07}" type="datetimeFigureOut">
              <a:rPr lang="en-US" smtClean="0"/>
              <a:pPr/>
              <a:t>3/13/2011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C6E30B2-5DB2-4FD0-BD39-AB9B865B6D3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EAEC744-6D20-4D93-850A-CC8A52B1AD07}" type="datetimeFigureOut">
              <a:rPr lang="en-US" smtClean="0"/>
              <a:pPr/>
              <a:t>3/13/2011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C6E30B2-5DB2-4FD0-BD39-AB9B865B6D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audio" Target="file:///C:\Users\Sejal\Music\iTunes\iTunes%20Media\Music\Malvina%20Reynolds\Ear%20to%20the%20Ground\07%20Little%20Boxes.m4a"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Suburbanization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lstStyle/>
          <a:p>
            <a:r>
              <a:rPr lang="en-US" dirty="0" smtClean="0"/>
              <a:t>Family life</a:t>
            </a:r>
            <a:endParaRPr lang="en-US" dirty="0"/>
          </a:p>
        </p:txBody>
      </p:sp>
      <p:pic>
        <p:nvPicPr>
          <p:cNvPr id="18434" name="Picture 2" descr="http://content.artofmanliness.com/uploads/2008/06/a5fatherknowsbestcast.jpg"/>
          <p:cNvPicPr>
            <a:picLocks noChangeAspect="1" noChangeArrowheads="1"/>
          </p:cNvPicPr>
          <p:nvPr/>
        </p:nvPicPr>
        <p:blipFill>
          <a:blip r:embed="rId2" cstate="print"/>
          <a:srcRect/>
          <a:stretch>
            <a:fillRect/>
          </a:stretch>
        </p:blipFill>
        <p:spPr bwMode="auto">
          <a:xfrm>
            <a:off x="938151" y="762000"/>
            <a:ext cx="7125192" cy="54864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00" y="1752600"/>
          <a:ext cx="7772400" cy="1447800"/>
        </p:xfrm>
        <a:graphic>
          <a:graphicData uri="http://schemas.openxmlformats.org/drawingml/2006/table">
            <a:tbl>
              <a:tblPr/>
              <a:tblGrid>
                <a:gridCol w="7772400"/>
              </a:tblGrid>
              <a:tr h="454874">
                <a:tc>
                  <a:txBody>
                    <a:bodyPr/>
                    <a:lstStyle/>
                    <a:p>
                      <a:pPr marL="0" marR="0" algn="l">
                        <a:spcBef>
                          <a:spcPts val="0"/>
                        </a:spcBef>
                        <a:spcAft>
                          <a:spcPts val="0"/>
                        </a:spcAft>
                      </a:pPr>
                      <a:r>
                        <a:rPr lang="en-US" sz="2800" b="1" dirty="0">
                          <a:latin typeface="Calibri"/>
                          <a:ea typeface="Times New Roman"/>
                          <a:cs typeface="Times New Roman"/>
                        </a:rPr>
                        <a:t>Baby Boom</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92926">
                <a:tc>
                  <a:txBody>
                    <a:bodyPr/>
                    <a:lstStyle/>
                    <a:p>
                      <a:pPr marL="0" marR="0" algn="l">
                        <a:spcBef>
                          <a:spcPts val="0"/>
                        </a:spcBef>
                        <a:spcAft>
                          <a:spcPts val="0"/>
                        </a:spcAft>
                      </a:pPr>
                      <a:r>
                        <a:rPr lang="en-US" sz="2800" dirty="0">
                          <a:latin typeface="AGaramond"/>
                          <a:ea typeface="Times New Roman"/>
                          <a:cs typeface="Times New Roman"/>
                        </a:rPr>
                        <a:t>A large and sudden increase in the birth rate in America between 1946 and 1964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5"/>
          <p:cNvSpPr>
            <a:spLocks noGrp="1"/>
          </p:cNvSpPr>
          <p:nvPr>
            <p:ph type="title"/>
          </p:nvPr>
        </p:nvSpPr>
        <p:spPr>
          <a:xfrm>
            <a:off x="914400" y="228600"/>
            <a:ext cx="7772400" cy="914400"/>
          </a:xfrm>
        </p:spPr>
        <p:txBody>
          <a:bodyPr/>
          <a:lstStyle/>
          <a:p>
            <a:r>
              <a:rPr lang="en-US" dirty="0" smtClean="0"/>
              <a:t>Baby Boom</a:t>
            </a:r>
            <a:endParaRPr lang="en-US" dirty="0"/>
          </a:p>
        </p:txBody>
      </p:sp>
      <p:sp>
        <p:nvSpPr>
          <p:cNvPr id="7" name="TextBox 6"/>
          <p:cNvSpPr txBox="1"/>
          <p:nvPr/>
        </p:nvSpPr>
        <p:spPr>
          <a:xfrm>
            <a:off x="685800" y="3124200"/>
            <a:ext cx="7848600" cy="3539430"/>
          </a:xfrm>
          <a:prstGeom prst="rect">
            <a:avLst/>
          </a:prstGeom>
          <a:noFill/>
        </p:spPr>
        <p:txBody>
          <a:bodyPr wrap="square" rtlCol="0">
            <a:spAutoFit/>
          </a:bodyPr>
          <a:lstStyle/>
          <a:p>
            <a:r>
              <a:rPr lang="en-US" sz="2800" b="1" dirty="0" smtClean="0"/>
              <a:t>Baby Boom</a:t>
            </a:r>
            <a:endParaRPr lang="en-US" sz="2800" dirty="0" smtClean="0"/>
          </a:p>
          <a:p>
            <a:pPr lvl="0"/>
            <a:r>
              <a:rPr lang="en-US" sz="2800" dirty="0" smtClean="0"/>
              <a:t>Because of soldiers returning from war, birth rates increased during the 1950’60’s period.</a:t>
            </a:r>
          </a:p>
          <a:p>
            <a:pPr lvl="0"/>
            <a:r>
              <a:rPr lang="en-US" sz="2800" dirty="0" smtClean="0"/>
              <a:t>Over 76 million American children were born during this period.</a:t>
            </a:r>
          </a:p>
          <a:p>
            <a:pPr lvl="0"/>
            <a:r>
              <a:rPr lang="en-US" sz="2800" dirty="0" smtClean="0"/>
              <a:t>Baby boomers were coddled by parents and lived in protected, wealthy, suburban lives</a:t>
            </a:r>
          </a:p>
          <a:p>
            <a:pPr lvl="0"/>
            <a:r>
              <a:rPr lang="en-US" sz="2800" dirty="0" smtClean="0"/>
              <a:t>Greater need for education, jobs, housing</a:t>
            </a:r>
          </a:p>
        </p:txBody>
      </p:sp>
      <p:pic>
        <p:nvPicPr>
          <p:cNvPr id="26626" name="Picture 2" descr="http://itech.dickinson.edu/chemistry/wp-content/uploads/2008/04/baby-boom.jpg"/>
          <p:cNvPicPr>
            <a:picLocks noChangeAspect="1" noChangeArrowheads="1"/>
          </p:cNvPicPr>
          <p:nvPr/>
        </p:nvPicPr>
        <p:blipFill>
          <a:blip r:embed="rId2" cstate="print"/>
          <a:srcRect/>
          <a:stretch>
            <a:fillRect/>
          </a:stretch>
        </p:blipFill>
        <p:spPr bwMode="auto">
          <a:xfrm>
            <a:off x="4038600" y="228600"/>
            <a:ext cx="1638300" cy="1356940"/>
          </a:xfrm>
          <a:prstGeom prst="rect">
            <a:avLst/>
          </a:prstGeom>
          <a:noFill/>
        </p:spPr>
      </p:pic>
      <p:pic>
        <p:nvPicPr>
          <p:cNvPr id="26628" name="Picture 4" descr="http://www.maryboonegallery.com/artist_info/gfx/mir/No-1-BABY-BOOM.jpg"/>
          <p:cNvPicPr>
            <a:picLocks noChangeAspect="1" noChangeArrowheads="1"/>
          </p:cNvPicPr>
          <p:nvPr/>
        </p:nvPicPr>
        <p:blipFill>
          <a:blip r:embed="rId3" cstate="print"/>
          <a:srcRect/>
          <a:stretch>
            <a:fillRect/>
          </a:stretch>
        </p:blipFill>
        <p:spPr bwMode="auto">
          <a:xfrm>
            <a:off x="6248400" y="304800"/>
            <a:ext cx="1930066" cy="12001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Shopping</a:t>
            </a:r>
            <a:endParaRPr lang="en-US" dirty="0"/>
          </a:p>
        </p:txBody>
      </p:sp>
      <p:pic>
        <p:nvPicPr>
          <p:cNvPr id="19458" name="Picture 2" descr="1950s poster for a washing machine"/>
          <p:cNvPicPr>
            <a:picLocks noChangeAspect="1" noChangeArrowheads="1"/>
          </p:cNvPicPr>
          <p:nvPr/>
        </p:nvPicPr>
        <p:blipFill>
          <a:blip r:embed="rId2" cstate="print"/>
          <a:srcRect/>
          <a:stretch>
            <a:fillRect/>
          </a:stretch>
        </p:blipFill>
        <p:spPr bwMode="auto">
          <a:xfrm>
            <a:off x="1879600" y="914400"/>
            <a:ext cx="4978400" cy="597408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Suburbs</a:t>
            </a:r>
            <a:endParaRPr lang="en-US" dirty="0"/>
          </a:p>
        </p:txBody>
      </p:sp>
      <p:pic>
        <p:nvPicPr>
          <p:cNvPr id="7170" name="Picture 2" descr="http://www.squareamerica.com/search/wp-content/uploads/2008/11/fd61.jpg"/>
          <p:cNvPicPr>
            <a:picLocks noChangeAspect="1" noChangeArrowheads="1"/>
          </p:cNvPicPr>
          <p:nvPr/>
        </p:nvPicPr>
        <p:blipFill>
          <a:blip r:embed="rId2" cstate="print"/>
          <a:srcRect/>
          <a:stretch>
            <a:fillRect/>
          </a:stretch>
        </p:blipFill>
        <p:spPr bwMode="auto">
          <a:xfrm>
            <a:off x="1295400" y="837065"/>
            <a:ext cx="5991226" cy="602093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z="4000" dirty="0" smtClean="0"/>
              <a:t>Baby boom</a:t>
            </a:r>
          </a:p>
          <a:p>
            <a:pPr lvl="0"/>
            <a:r>
              <a:rPr lang="en-US" sz="4000" dirty="0" smtClean="0"/>
              <a:t>GI Bill</a:t>
            </a:r>
          </a:p>
          <a:p>
            <a:pPr lvl="0"/>
            <a:r>
              <a:rPr lang="en-US" sz="4000" dirty="0" smtClean="0"/>
              <a:t>Interstate Highway System</a:t>
            </a:r>
          </a:p>
          <a:p>
            <a:pPr>
              <a:buNone/>
            </a:pPr>
            <a:endParaRPr lang="en-US" dirty="0"/>
          </a:p>
        </p:txBody>
      </p:sp>
      <p:sp>
        <p:nvSpPr>
          <p:cNvPr id="2" name="Title 1"/>
          <p:cNvSpPr>
            <a:spLocks noGrp="1"/>
          </p:cNvSpPr>
          <p:nvPr>
            <p:ph type="title"/>
          </p:nvPr>
        </p:nvSpPr>
        <p:spPr/>
        <p:txBody>
          <a:bodyPr>
            <a:normAutofit fontScale="90000"/>
          </a:bodyPr>
          <a:lstStyle/>
          <a:p>
            <a:r>
              <a:rPr lang="en-US" dirty="0" smtClean="0"/>
              <a:t>What Caused the Growth of the Suburbs?</a:t>
            </a:r>
            <a:endParaRPr lang="en-US" dirty="0"/>
          </a:p>
        </p:txBody>
      </p:sp>
      <p:pic>
        <p:nvPicPr>
          <p:cNvPr id="28674" name="Picture 2" descr="http://chicagoist.com/attachments/chicagoist_kevinr/2008_4_suburb.jpg"/>
          <p:cNvPicPr>
            <a:picLocks noChangeAspect="1" noChangeArrowheads="1"/>
          </p:cNvPicPr>
          <p:nvPr/>
        </p:nvPicPr>
        <p:blipFill>
          <a:blip r:embed="rId2" cstate="print"/>
          <a:srcRect/>
          <a:stretch>
            <a:fillRect/>
          </a:stretch>
        </p:blipFill>
        <p:spPr bwMode="auto">
          <a:xfrm>
            <a:off x="2590800" y="3959183"/>
            <a:ext cx="4038600" cy="289881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Listen to this song and read the lyrics.  We will be discussing what this song demonstrates about life in America </a:t>
            </a:r>
            <a:r>
              <a:rPr lang="en-US" smtClean="0"/>
              <a:t>in the 1950s.  </a:t>
            </a:r>
            <a:endParaRPr lang="en-US"/>
          </a:p>
        </p:txBody>
      </p:sp>
      <p:sp>
        <p:nvSpPr>
          <p:cNvPr id="2" name="Title 1"/>
          <p:cNvSpPr>
            <a:spLocks noGrp="1"/>
          </p:cNvSpPr>
          <p:nvPr>
            <p:ph type="title"/>
          </p:nvPr>
        </p:nvSpPr>
        <p:spPr/>
        <p:txBody>
          <a:bodyPr/>
          <a:lstStyle/>
          <a:p>
            <a:r>
              <a:rPr lang="en-US" dirty="0" smtClean="0"/>
              <a:t>Life in the 1950s</a:t>
            </a:r>
            <a:endParaRPr lang="en-US" dirty="0"/>
          </a:p>
        </p:txBody>
      </p:sp>
      <p:pic>
        <p:nvPicPr>
          <p:cNvPr id="4" name="07 Little Boxes.m4a">
            <a:hlinkClick r:id="" action="ppaction://media"/>
          </p:cNvPr>
          <p:cNvPicPr>
            <a:picLocks noRot="1" noChangeAspect="1"/>
          </p:cNvPicPr>
          <p:nvPr>
            <a:audioFile r:link="rId1"/>
          </p:nvPr>
        </p:nvPicPr>
        <p:blipFill>
          <a:blip r:embed="rId3" cstate="print"/>
          <a:stretch>
            <a:fillRect/>
          </a:stretch>
        </p:blipFill>
        <p:spPr>
          <a:xfrm>
            <a:off x="4419600" y="3276600"/>
            <a:ext cx="914400" cy="914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Why was the GI Bill passed?</a:t>
            </a:r>
          </a:p>
          <a:p>
            <a:r>
              <a:rPr lang="en-US" dirty="0" smtClean="0"/>
              <a:t>What were the two main things that the GI Bill did?</a:t>
            </a:r>
          </a:p>
          <a:p>
            <a:r>
              <a:rPr lang="en-US" dirty="0" smtClean="0"/>
              <a:t>What was an impact of the GI Bill?</a:t>
            </a:r>
          </a:p>
          <a:p>
            <a:r>
              <a:rPr lang="en-US" dirty="0" smtClean="0"/>
              <a:t>What happened to the birth rate after WWII?</a:t>
            </a:r>
          </a:p>
          <a:p>
            <a:r>
              <a:rPr lang="en-US" dirty="0" smtClean="0"/>
              <a:t>Why did it go up?</a:t>
            </a:r>
          </a:p>
          <a:p>
            <a:r>
              <a:rPr lang="en-US" dirty="0" smtClean="0"/>
              <a:t>What is an impact of the baby boom?</a:t>
            </a:r>
          </a:p>
          <a:p>
            <a:r>
              <a:rPr lang="en-US" dirty="0" smtClean="0"/>
              <a:t>What did Congress do in 1956?</a:t>
            </a:r>
          </a:p>
          <a:p>
            <a:r>
              <a:rPr lang="en-US" dirty="0" smtClean="0"/>
              <a:t>Why does this matter?</a:t>
            </a:r>
          </a:p>
          <a:p>
            <a:r>
              <a:rPr lang="en-US" dirty="0" smtClean="0"/>
              <a:t>What were the 3 things that lead to the growth of the suburbs?</a:t>
            </a:r>
            <a:br>
              <a:rPr lang="en-US" dirty="0" smtClean="0"/>
            </a:br>
            <a:endParaRPr lang="en-US" dirty="0" smtClean="0"/>
          </a:p>
        </p:txBody>
      </p:sp>
      <p:sp>
        <p:nvSpPr>
          <p:cNvPr id="2" name="Title 1"/>
          <p:cNvSpPr>
            <a:spLocks noGrp="1"/>
          </p:cNvSpPr>
          <p:nvPr>
            <p:ph type="title"/>
          </p:nvPr>
        </p:nvSpPr>
        <p:spPr/>
        <p:txBody>
          <a:bodyPr/>
          <a:lstStyle/>
          <a:p>
            <a:pPr algn="ctr"/>
            <a:r>
              <a:rPr lang="en-US" dirty="0" smtClean="0"/>
              <a:t>Practice!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do you think are the long term effects of suburbanization?</a:t>
            </a:r>
          </a:p>
          <a:p>
            <a:endParaRPr lang="en-US" dirty="0" smtClean="0"/>
          </a:p>
          <a:p>
            <a:r>
              <a:rPr lang="en-US" dirty="0" smtClean="0"/>
              <a:t>Is suburbanization part of the American Dream or homogenization (grouping people who are similar together) of American culture? </a:t>
            </a:r>
          </a:p>
          <a:p>
            <a:r>
              <a:rPr lang="en-US" dirty="0" smtClean="0"/>
              <a:t>Is suburbanization a positive migration in American history or a negative?  Explain</a:t>
            </a:r>
            <a:endParaRPr lang="en-US" dirty="0"/>
          </a:p>
        </p:txBody>
      </p:sp>
      <p:sp>
        <p:nvSpPr>
          <p:cNvPr id="3" name="Title 2"/>
          <p:cNvSpPr>
            <a:spLocks noGrp="1"/>
          </p:cNvSpPr>
          <p:nvPr>
            <p:ph type="title"/>
          </p:nvPr>
        </p:nvSpPr>
        <p:spPr/>
        <p:txBody>
          <a:bodyPr/>
          <a:lstStyle/>
          <a:p>
            <a:r>
              <a:rPr lang="en-US" dirty="0" smtClean="0"/>
              <a:t>Let’s push our thinking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Now you own your own construction company making homes in the suburbs in the 1950s</a:t>
            </a:r>
          </a:p>
          <a:p>
            <a:r>
              <a:rPr lang="en-US" dirty="0" smtClean="0"/>
              <a:t>Create an ad that will convince people to move out of the city</a:t>
            </a:r>
          </a:p>
          <a:p>
            <a:r>
              <a:rPr lang="en-US" dirty="0" smtClean="0"/>
              <a:t>Give at least one PUSH and one PULL reason!</a:t>
            </a:r>
          </a:p>
          <a:p>
            <a:r>
              <a:rPr lang="en-US" dirty="0" smtClean="0"/>
              <a:t>Minimum 3 colors</a:t>
            </a:r>
            <a:endParaRPr lang="en-US" dirty="0"/>
          </a:p>
        </p:txBody>
      </p:sp>
      <p:sp>
        <p:nvSpPr>
          <p:cNvPr id="2" name="Title 1"/>
          <p:cNvSpPr>
            <a:spLocks noGrp="1"/>
          </p:cNvSpPr>
          <p:nvPr>
            <p:ph type="title"/>
          </p:nvPr>
        </p:nvSpPr>
        <p:spPr/>
        <p:txBody>
          <a:bodyPr/>
          <a:lstStyle/>
          <a:p>
            <a:r>
              <a:rPr lang="en-US" dirty="0" smtClean="0"/>
              <a:t>Create an AD!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Write down two positives and two negatives for living in the city.  </a:t>
            </a:r>
            <a:endParaRPr lang="en-US" dirty="0"/>
          </a:p>
        </p:txBody>
      </p:sp>
      <p:sp>
        <p:nvSpPr>
          <p:cNvPr id="2" name="Title 1"/>
          <p:cNvSpPr>
            <a:spLocks noGrp="1"/>
          </p:cNvSpPr>
          <p:nvPr>
            <p:ph type="title"/>
          </p:nvPr>
        </p:nvSpPr>
        <p:spPr/>
        <p:txBody>
          <a:bodyPr/>
          <a:lstStyle/>
          <a:p>
            <a:r>
              <a:rPr lang="en-US" dirty="0" smtClean="0"/>
              <a:t>Warm-up</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Debate Monday March 28</a:t>
            </a:r>
            <a:r>
              <a:rPr lang="en-US" baseline="30000" dirty="0" smtClean="0"/>
              <a:t>th</a:t>
            </a:r>
            <a:endParaRPr lang="en-US" dirty="0" smtClean="0"/>
          </a:p>
          <a:p>
            <a:r>
              <a:rPr lang="en-US" dirty="0" smtClean="0"/>
              <a:t>Test Tuesday </a:t>
            </a:r>
            <a:r>
              <a:rPr lang="en-US" dirty="0" smtClean="0"/>
              <a:t>March</a:t>
            </a:r>
            <a:r>
              <a:rPr lang="en-US" dirty="0" smtClean="0"/>
              <a:t> 29</a:t>
            </a:r>
            <a:r>
              <a:rPr lang="en-US" baseline="30000" dirty="0" smtClean="0"/>
              <a:t>th</a:t>
            </a:r>
            <a:endParaRPr lang="en-US" dirty="0" smtClean="0"/>
          </a:p>
          <a:p>
            <a:endParaRPr lang="en-US" dirty="0"/>
          </a:p>
        </p:txBody>
      </p:sp>
      <p:sp>
        <p:nvSpPr>
          <p:cNvPr id="2" name="Title 1"/>
          <p:cNvSpPr>
            <a:spLocks noGrp="1"/>
          </p:cNvSpPr>
          <p:nvPr>
            <p:ph type="title"/>
          </p:nvPr>
        </p:nvSpPr>
        <p:spPr/>
        <p:txBody>
          <a:bodyPr/>
          <a:lstStyle/>
          <a:p>
            <a:r>
              <a:rPr lang="en-US" dirty="0" smtClean="0"/>
              <a:t>Reminders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Why did hundreds of thousands of people move from cities to suburbs in the middle of the 20</a:t>
            </a:r>
            <a:r>
              <a:rPr lang="en-US" baseline="30000" dirty="0" smtClean="0"/>
              <a:t>th</a:t>
            </a:r>
            <a:r>
              <a:rPr lang="en-US" dirty="0" smtClean="0"/>
              <a:t> century? </a:t>
            </a:r>
            <a:endParaRPr lang="en-US" dirty="0"/>
          </a:p>
        </p:txBody>
      </p:sp>
      <p:sp>
        <p:nvSpPr>
          <p:cNvPr id="2" name="Title 1"/>
          <p:cNvSpPr>
            <a:spLocks noGrp="1"/>
          </p:cNvSpPr>
          <p:nvPr>
            <p:ph type="title"/>
          </p:nvPr>
        </p:nvSpPr>
        <p:spPr/>
        <p:txBody>
          <a:bodyPr/>
          <a:lstStyle/>
          <a:p>
            <a:r>
              <a:rPr lang="en-US" dirty="0" smtClean="0"/>
              <a:t>Question of </a:t>
            </a:r>
            <a:r>
              <a:rPr lang="en-US" smtClean="0"/>
              <a:t>the Day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Suburbs- A residential region (where people live) around a city.  </a:t>
            </a:r>
          </a:p>
          <a:p>
            <a:endParaRPr lang="en-US" dirty="0"/>
          </a:p>
          <a:p>
            <a:r>
              <a:rPr lang="en-US" dirty="0" smtClean="0"/>
              <a:t>GI Bill- a bill that </a:t>
            </a:r>
            <a:r>
              <a:rPr lang="en-US" dirty="0"/>
              <a:t>provided college or vocational education for returning World War II veterans (commonly referred to as G.I.s) as well as one year of unemployment compensation. It also provided many different types of loans for returning veterans to buy homes and start businesses.</a:t>
            </a:r>
          </a:p>
        </p:txBody>
      </p:sp>
      <p:sp>
        <p:nvSpPr>
          <p:cNvPr id="2" name="Title 1"/>
          <p:cNvSpPr>
            <a:spLocks noGrp="1"/>
          </p:cNvSpPr>
          <p:nvPr>
            <p:ph type="title"/>
          </p:nvPr>
        </p:nvSpPr>
        <p:spPr/>
        <p:txBody>
          <a:bodyPr/>
          <a:lstStyle/>
          <a:p>
            <a:r>
              <a:rPr lang="en-US" dirty="0" smtClean="0"/>
              <a:t>Vocabulary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Army</a:t>
            </a:r>
            <a:endParaRPr lang="en-US" dirty="0"/>
          </a:p>
        </p:txBody>
      </p:sp>
      <p:pic>
        <p:nvPicPr>
          <p:cNvPr id="4" name="Picture 3" descr="Image:  Harry Truman ordered integration of military units, 1945. Harry S. Truman Library"/>
          <p:cNvPicPr/>
          <p:nvPr/>
        </p:nvPicPr>
        <p:blipFill>
          <a:blip r:embed="rId2" cstate="print"/>
          <a:srcRect/>
          <a:stretch>
            <a:fillRect/>
          </a:stretch>
        </p:blipFill>
        <p:spPr bwMode="auto">
          <a:xfrm>
            <a:off x="1143000" y="1219200"/>
            <a:ext cx="73152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7239000" cy="5867400"/>
          </a:xfrm>
        </p:spPr>
        <p:txBody>
          <a:bodyPr>
            <a:normAutofit fontScale="92500" lnSpcReduction="20000"/>
          </a:bodyPr>
          <a:lstStyle/>
          <a:p>
            <a:r>
              <a:rPr lang="en-US" b="1" dirty="0" smtClean="0"/>
              <a:t>G. I. Bill</a:t>
            </a:r>
            <a:endParaRPr lang="en-US" dirty="0" smtClean="0"/>
          </a:p>
          <a:p>
            <a:pPr lvl="0"/>
            <a:r>
              <a:rPr lang="en-US" dirty="0" smtClean="0"/>
              <a:t>The GI Bill was created in 1944 to prevent WWII veterans from protesting.</a:t>
            </a:r>
          </a:p>
          <a:p>
            <a:pPr lvl="0"/>
            <a:r>
              <a:rPr lang="en-US" dirty="0" smtClean="0"/>
              <a:t>Among other things, it paid for any veteran’s entire education-college for free!</a:t>
            </a:r>
          </a:p>
          <a:p>
            <a:pPr lvl="0"/>
            <a:r>
              <a:rPr lang="en-US" dirty="0" smtClean="0"/>
              <a:t>The GI Bill also loaned money for a very good rate-making it easier to buy a house!</a:t>
            </a:r>
          </a:p>
          <a:p>
            <a:pPr>
              <a:buNone/>
            </a:pPr>
            <a:endParaRPr lang="en-US" dirty="0" smtClean="0"/>
          </a:p>
          <a:p>
            <a:r>
              <a:rPr lang="en-US" dirty="0" smtClean="0"/>
              <a:t>Impact</a:t>
            </a:r>
          </a:p>
          <a:p>
            <a:pPr lvl="0"/>
            <a:r>
              <a:rPr lang="en-US" dirty="0" smtClean="0"/>
              <a:t>Schools increased employment.</a:t>
            </a:r>
          </a:p>
          <a:p>
            <a:pPr lvl="0"/>
            <a:r>
              <a:rPr lang="en-US" dirty="0" smtClean="0"/>
              <a:t>More people than ever before went to college.</a:t>
            </a:r>
          </a:p>
          <a:p>
            <a:pPr lvl="0"/>
            <a:r>
              <a:rPr lang="en-US" dirty="0" smtClean="0"/>
              <a:t>The work force increased expectations for workers.</a:t>
            </a:r>
          </a:p>
          <a:p>
            <a:pPr lvl="0"/>
            <a:r>
              <a:rPr lang="en-US" dirty="0" smtClean="0"/>
              <a:t>Allowed more people to own homes and leave the city.</a:t>
            </a:r>
          </a:p>
          <a:p>
            <a:endParaRPr lang="en-US" dirty="0"/>
          </a:p>
        </p:txBody>
      </p:sp>
      <p:sp>
        <p:nvSpPr>
          <p:cNvPr id="2" name="Title 1"/>
          <p:cNvSpPr>
            <a:spLocks noGrp="1"/>
          </p:cNvSpPr>
          <p:nvPr>
            <p:ph type="title"/>
          </p:nvPr>
        </p:nvSpPr>
        <p:spPr>
          <a:xfrm>
            <a:off x="609600" y="381000"/>
            <a:ext cx="7772400" cy="914400"/>
          </a:xfrm>
        </p:spPr>
        <p:txBody>
          <a:bodyPr/>
          <a:lstStyle/>
          <a:p>
            <a:r>
              <a:rPr lang="en-US" dirty="0" smtClean="0"/>
              <a:t>GI Bill</a:t>
            </a:r>
            <a:endParaRPr lang="en-US" dirty="0"/>
          </a:p>
        </p:txBody>
      </p:sp>
      <p:pic>
        <p:nvPicPr>
          <p:cNvPr id="4098" name="Picture 2" descr="http://www.historycooperative.org/journals/jah/92.3/images/loss_fig06b.jpg"/>
          <p:cNvPicPr>
            <a:picLocks noChangeAspect="1" noChangeArrowheads="1"/>
          </p:cNvPicPr>
          <p:nvPr/>
        </p:nvPicPr>
        <p:blipFill>
          <a:blip r:embed="rId2" cstate="print"/>
          <a:srcRect/>
          <a:stretch>
            <a:fillRect/>
          </a:stretch>
        </p:blipFill>
        <p:spPr bwMode="auto">
          <a:xfrm>
            <a:off x="7239000" y="2209800"/>
            <a:ext cx="1757286" cy="26289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Roads</a:t>
            </a:r>
            <a:endParaRPr lang="en-US" dirty="0"/>
          </a:p>
        </p:txBody>
      </p:sp>
      <p:pic>
        <p:nvPicPr>
          <p:cNvPr id="1028" name="Picture 4" descr="http://www.ljlindhurst.com/images/highway.jpg"/>
          <p:cNvPicPr>
            <a:picLocks noChangeAspect="1" noChangeArrowheads="1"/>
          </p:cNvPicPr>
          <p:nvPr/>
        </p:nvPicPr>
        <p:blipFill>
          <a:blip r:embed="rId2" cstate="print"/>
          <a:srcRect/>
          <a:stretch>
            <a:fillRect/>
          </a:stretch>
        </p:blipFill>
        <p:spPr bwMode="auto">
          <a:xfrm>
            <a:off x="2819400" y="990600"/>
            <a:ext cx="3810000" cy="566737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US" dirty="0" smtClean="0"/>
              <a:t>In 1956 Congress gave millions of dollars to redo the highways that connected America.</a:t>
            </a:r>
          </a:p>
          <a:p>
            <a:pPr>
              <a:buNone/>
            </a:pPr>
            <a:endParaRPr lang="en-US" dirty="0" smtClean="0"/>
          </a:p>
          <a:p>
            <a:r>
              <a:rPr lang="en-US" dirty="0" smtClean="0"/>
              <a:t>Impacts of a better, faster highway system:</a:t>
            </a:r>
          </a:p>
          <a:p>
            <a:pPr lvl="0"/>
            <a:r>
              <a:rPr lang="en-US" dirty="0" smtClean="0"/>
              <a:t>Go faster</a:t>
            </a:r>
          </a:p>
          <a:p>
            <a:pPr lvl="0"/>
            <a:r>
              <a:rPr lang="en-US" dirty="0" smtClean="0"/>
              <a:t>More accidents</a:t>
            </a:r>
          </a:p>
          <a:p>
            <a:pPr lvl="0"/>
            <a:r>
              <a:rPr lang="en-US" dirty="0" smtClean="0"/>
              <a:t>Pollution</a:t>
            </a:r>
          </a:p>
          <a:p>
            <a:pPr lvl="0"/>
            <a:r>
              <a:rPr lang="en-US" dirty="0" smtClean="0"/>
              <a:t>More gas</a:t>
            </a:r>
          </a:p>
          <a:p>
            <a:pPr lvl="0"/>
            <a:r>
              <a:rPr lang="en-US" dirty="0" smtClean="0"/>
              <a:t>More cars</a:t>
            </a:r>
          </a:p>
          <a:p>
            <a:pPr lvl="0"/>
            <a:r>
              <a:rPr lang="en-US" dirty="0" smtClean="0"/>
              <a:t>Traffic</a:t>
            </a:r>
          </a:p>
          <a:p>
            <a:pPr lvl="0"/>
            <a:r>
              <a:rPr lang="en-US" dirty="0" smtClean="0"/>
              <a:t>Live further from work</a:t>
            </a:r>
          </a:p>
          <a:p>
            <a:endParaRPr lang="en-US" dirty="0"/>
          </a:p>
        </p:txBody>
      </p:sp>
      <p:sp>
        <p:nvSpPr>
          <p:cNvPr id="2" name="Title 1"/>
          <p:cNvSpPr>
            <a:spLocks noGrp="1"/>
          </p:cNvSpPr>
          <p:nvPr>
            <p:ph type="title"/>
          </p:nvPr>
        </p:nvSpPr>
        <p:spPr/>
        <p:txBody>
          <a:bodyPr/>
          <a:lstStyle/>
          <a:p>
            <a:r>
              <a:rPr lang="en-US" dirty="0" smtClean="0"/>
              <a:t>US Interstate Highway System</a:t>
            </a:r>
            <a:endParaRPr lang="en-US" dirty="0"/>
          </a:p>
        </p:txBody>
      </p:sp>
      <p:pic>
        <p:nvPicPr>
          <p:cNvPr id="27650" name="Picture 2" descr="http://www.transportation1.org/BridgeReport/images/Chap-7-Photo-2.jpg"/>
          <p:cNvPicPr>
            <a:picLocks noChangeAspect="1" noChangeArrowheads="1"/>
          </p:cNvPicPr>
          <p:nvPr/>
        </p:nvPicPr>
        <p:blipFill>
          <a:blip r:embed="rId2" cstate="print"/>
          <a:srcRect/>
          <a:stretch>
            <a:fillRect/>
          </a:stretch>
        </p:blipFill>
        <p:spPr bwMode="auto">
          <a:xfrm>
            <a:off x="6248400" y="3657600"/>
            <a:ext cx="1879600" cy="2819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3029</TotalTime>
  <Words>497</Words>
  <Application>Microsoft Office PowerPoint</Application>
  <PresentationFormat>On-screen Show (4:3)</PresentationFormat>
  <Paragraphs>73</Paragraphs>
  <Slides>18</Slides>
  <Notes>0</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Suburbanization</vt:lpstr>
      <vt:lpstr>Warm-up</vt:lpstr>
      <vt:lpstr>Reminders</vt:lpstr>
      <vt:lpstr>Question of the Day</vt:lpstr>
      <vt:lpstr>Vocabulary</vt:lpstr>
      <vt:lpstr>Army</vt:lpstr>
      <vt:lpstr>GI Bill</vt:lpstr>
      <vt:lpstr>Roads</vt:lpstr>
      <vt:lpstr>US Interstate Highway System</vt:lpstr>
      <vt:lpstr>Family life</vt:lpstr>
      <vt:lpstr>Baby Boom</vt:lpstr>
      <vt:lpstr>Shopping</vt:lpstr>
      <vt:lpstr>Suburbs</vt:lpstr>
      <vt:lpstr>What Caused the Growth of the Suburbs?</vt:lpstr>
      <vt:lpstr>Life in the 1950s</vt:lpstr>
      <vt:lpstr>Practice!</vt:lpstr>
      <vt:lpstr>Let’s push our thinking</vt:lpstr>
      <vt:lpstr>Create an AD!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Suburbanization</dc:title>
  <dc:creator>Sejal</dc:creator>
  <cp:lastModifiedBy>Sejal</cp:lastModifiedBy>
  <cp:revision>7</cp:revision>
  <dcterms:created xsi:type="dcterms:W3CDTF">2010-10-17T15:33:59Z</dcterms:created>
  <dcterms:modified xsi:type="dcterms:W3CDTF">2011-03-13T13:31:42Z</dcterms:modified>
</cp:coreProperties>
</file>